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63" r:id="rId4"/>
    <p:sldId id="257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153" autoAdjust="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8DC77-048F-4235-B8C6-4001B8EDF8E6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99772-9E5D-4D43-A00E-81B83B2FD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7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是</a:t>
            </a:r>
            <a:r>
              <a:rPr lang="en-US" altLang="zh-CN" dirty="0"/>
              <a:t>Apache</a:t>
            </a:r>
            <a:r>
              <a:rPr lang="zh-CN" altLang="en-US" dirty="0"/>
              <a:t>软件基金会旗下的一个开源分布式计算平台，在分布式环境下提供了海量数据的处理能力。</a:t>
            </a:r>
            <a:r>
              <a:rPr lang="en-US" altLang="zh-CN" sz="1200" dirty="0">
                <a:latin typeface="+mn-ea"/>
              </a:rPr>
              <a:t>Hadoop</a:t>
            </a:r>
            <a:r>
              <a:rPr lang="zh-CN" altLang="en-US" sz="1200" dirty="0">
                <a:latin typeface="+mn-ea"/>
              </a:rPr>
              <a:t>核心是分布式文件系统</a:t>
            </a:r>
            <a:r>
              <a:rPr lang="en-US" altLang="zh-CN" sz="1200" dirty="0">
                <a:latin typeface="+mn-ea"/>
              </a:rPr>
              <a:t>HDFS</a:t>
            </a:r>
            <a:r>
              <a:rPr lang="zh-CN" altLang="en-US" sz="1200" dirty="0">
                <a:latin typeface="+mn-ea"/>
              </a:rPr>
              <a:t>（</a:t>
            </a:r>
            <a:r>
              <a:rPr lang="en-US" altLang="zh-CN" sz="1200" dirty="0">
                <a:latin typeface="+mn-ea"/>
              </a:rPr>
              <a:t>Hadoop Distributed File System</a:t>
            </a:r>
            <a:r>
              <a:rPr lang="zh-CN" altLang="en-US" sz="1200" dirty="0">
                <a:latin typeface="+mn-ea"/>
              </a:rPr>
              <a:t>）和</a:t>
            </a:r>
            <a:r>
              <a:rPr lang="en-US" altLang="zh-CN" sz="1200" dirty="0">
                <a:latin typeface="+mn-ea"/>
              </a:rPr>
              <a:t>MapReduce</a:t>
            </a:r>
            <a:r>
              <a:rPr lang="zh-CN" altLang="en-US" sz="1200" dirty="0">
                <a:latin typeface="+mn-ea"/>
              </a:rPr>
              <a:t>。</a:t>
            </a:r>
            <a:endParaRPr lang="en-US" altLang="zh-CN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Spark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是专为大规模数据处理而设计的快速通用的计算引擎，本质上属于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，但是它提供的操作丰富的很多，不在局限于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操作，比如添加了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groupBy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join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等操作。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    1.</a:t>
            </a:r>
            <a:r>
              <a:rPr lang="zh-CN" altLang="en-US" dirty="0"/>
              <a:t> 它操作类型更多，提供了更强大的表达能力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2.</a:t>
            </a:r>
            <a:r>
              <a:rPr lang="zh-CN" altLang="en-US" dirty="0"/>
              <a:t>提供了内存计算，运行效率高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3.Spark</a:t>
            </a:r>
            <a:r>
              <a:rPr lang="zh-CN" altLang="en-US" dirty="0"/>
              <a:t>基于</a:t>
            </a:r>
            <a:r>
              <a:rPr lang="en-US" altLang="zh-CN" dirty="0"/>
              <a:t>DAG</a:t>
            </a:r>
            <a:r>
              <a:rPr lang="zh-CN" altLang="en-US" dirty="0"/>
              <a:t>有向无环图执行机制，使很多操作可进行流水线操作，从而使 得很多操作一条线执行下去，不需要写入磁盘，大大加快速度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42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187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17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8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hyperlink" Target="https://github.com/Wanghui-Huang/CQU_bigdata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28E32E-D80F-4F22-9498-FC14A45F50A3}"/>
              </a:ext>
            </a:extLst>
          </p:cNvPr>
          <p:cNvSpPr txBox="1"/>
          <p:nvPr/>
        </p:nvSpPr>
        <p:spPr>
          <a:xfrm>
            <a:off x="4201628" y="855043"/>
            <a:ext cx="3363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+mn-ea"/>
              </a:rPr>
              <a:t>《 </a:t>
            </a:r>
            <a:r>
              <a:rPr lang="zh-CN" altLang="en-US" sz="2800" dirty="0">
                <a:latin typeface="+mn-ea"/>
              </a:rPr>
              <a:t>大 数 据 导 论 </a:t>
            </a:r>
            <a:r>
              <a:rPr lang="en-US" altLang="zh-CN" sz="2800" dirty="0">
                <a:latin typeface="+mn-ea"/>
              </a:rPr>
              <a:t>》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B066AA-65D8-4466-9FF8-EFBA19417936}"/>
              </a:ext>
            </a:extLst>
          </p:cNvPr>
          <p:cNvSpPr txBox="1"/>
          <p:nvPr/>
        </p:nvSpPr>
        <p:spPr>
          <a:xfrm>
            <a:off x="2612514" y="1651994"/>
            <a:ext cx="65678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latin typeface="+mj-ea"/>
                <a:ea typeface="+mj-ea"/>
              </a:rPr>
              <a:t>实验一 ：环境搭建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6D4EF8-6B9C-4C3F-ACBF-F37DF65A7F54}"/>
              </a:ext>
            </a:extLst>
          </p:cNvPr>
          <p:cNvSpPr/>
          <p:nvPr/>
        </p:nvSpPr>
        <p:spPr>
          <a:xfrm>
            <a:off x="0" y="6550223"/>
            <a:ext cx="12192000" cy="3077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endParaRPr lang="zh-CN" altLang="en-US" sz="1400" b="1" i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FB9F09-8687-496B-9F55-EB320F73D2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303" y="2842262"/>
            <a:ext cx="1908000" cy="190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BFCF6E-C263-4E83-8CF4-E58570F6815F}"/>
              </a:ext>
            </a:extLst>
          </p:cNvPr>
          <p:cNvSpPr/>
          <p:nvPr/>
        </p:nvSpPr>
        <p:spPr>
          <a:xfrm>
            <a:off x="4201628" y="4996342"/>
            <a:ext cx="373692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教授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冯永 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|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助教  黄旺辉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540C21-44BF-4695-883F-3F2EFD9EE484}"/>
              </a:ext>
            </a:extLst>
          </p:cNvPr>
          <p:cNvSpPr/>
          <p:nvPr/>
        </p:nvSpPr>
        <p:spPr>
          <a:xfrm>
            <a:off x="5230226" y="5853329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2022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秋季学期</a:t>
            </a:r>
          </a:p>
        </p:txBody>
      </p:sp>
    </p:spTree>
    <p:extLst>
      <p:ext uri="{BB962C8B-B14F-4D97-AF65-F5344CB8AC3E}">
        <p14:creationId xmlns:p14="http://schemas.microsoft.com/office/powerpoint/2010/main" val="22713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12"/>
    </mc:Choice>
    <mc:Fallback xmlns="">
      <p:transition spd="slow" advTm="1251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2A0D7A-F24C-4CE6-92E6-C1C570377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59" y="2322673"/>
            <a:ext cx="4585701" cy="305407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C4C446E-E60B-46E7-BDAC-240D316C4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9395" y="1345225"/>
            <a:ext cx="5264380" cy="27238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13752C3-9864-406D-B0DA-D477C565B57C}"/>
              </a:ext>
            </a:extLst>
          </p:cNvPr>
          <p:cNvSpPr/>
          <p:nvPr/>
        </p:nvSpPr>
        <p:spPr>
          <a:xfrm>
            <a:off x="5498082" y="4241649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MapReduce </a:t>
            </a:r>
            <a:r>
              <a:rPr lang="zh-CN" altLang="en-US" sz="2400" dirty="0"/>
              <a:t>缺点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</a:t>
            </a:r>
            <a:r>
              <a:rPr lang="en-US" altLang="zh-CN" dirty="0"/>
              <a:t> 1.</a:t>
            </a:r>
            <a:r>
              <a:rPr lang="zh-CN" altLang="en-US" dirty="0"/>
              <a:t>表达能力有限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磁盘开销大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 3.</a:t>
            </a:r>
            <a:r>
              <a:rPr lang="zh-CN" altLang="en-US" dirty="0"/>
              <a:t>延迟高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BE72619-9B4A-4A81-B6C1-BDBB4DF68B2A}"/>
              </a:ext>
            </a:extLst>
          </p:cNvPr>
          <p:cNvSpPr/>
          <p:nvPr/>
        </p:nvSpPr>
        <p:spPr>
          <a:xfrm>
            <a:off x="9006926" y="4150847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Spark </a:t>
            </a:r>
            <a:r>
              <a:rPr lang="zh-CN" altLang="en-US" sz="2400" dirty="0"/>
              <a:t>优点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</a:t>
            </a:r>
            <a:r>
              <a:rPr lang="en-US" altLang="zh-CN" dirty="0"/>
              <a:t> 1.</a:t>
            </a:r>
            <a:r>
              <a:rPr lang="zh-CN" altLang="en-US" dirty="0"/>
              <a:t>操作类型更多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内存计算，运行效率高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    3.</a:t>
            </a:r>
            <a:r>
              <a:rPr lang="zh-CN" altLang="en-US" dirty="0"/>
              <a:t>流水线操作</a:t>
            </a: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84C92C16-75B5-44BE-ADE3-68414C1CAB3A}"/>
              </a:ext>
            </a:extLst>
          </p:cNvPr>
          <p:cNvSpPr/>
          <p:nvPr/>
        </p:nvSpPr>
        <p:spPr>
          <a:xfrm>
            <a:off x="8067523" y="5235190"/>
            <a:ext cx="855517" cy="283120"/>
          </a:xfrm>
          <a:prstGeom prst="rightArrow">
            <a:avLst/>
          </a:prstGeom>
          <a:solidFill>
            <a:srgbClr val="29AA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69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449"/>
    </mc:Choice>
    <mc:Fallback xmlns="">
      <p:transition spd="slow" advTm="8344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42B8448-426A-4882-BE5D-3246428C9420}"/>
              </a:ext>
            </a:extLst>
          </p:cNvPr>
          <p:cNvSpPr txBox="1"/>
          <p:nvPr/>
        </p:nvSpPr>
        <p:spPr>
          <a:xfrm>
            <a:off x="737268" y="2951564"/>
            <a:ext cx="4791696" cy="1428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本次实验，我们将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000" dirty="0"/>
              <a:t>安装</a:t>
            </a:r>
            <a:r>
              <a:rPr lang="en-US" altLang="zh-CN" sz="2000" dirty="0"/>
              <a:t>Linux</a:t>
            </a:r>
            <a:r>
              <a:rPr lang="zh-CN" altLang="en-US" sz="2000" dirty="0"/>
              <a:t>系统环境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2000" dirty="0"/>
              <a:t>搭建</a:t>
            </a:r>
            <a:r>
              <a:rPr lang="en-US" altLang="zh-CN" sz="2000" dirty="0"/>
              <a:t>Hadoop &amp; Spark</a:t>
            </a:r>
            <a:r>
              <a:rPr lang="zh-CN" altLang="en-US" sz="2000" dirty="0"/>
              <a:t>的分布式集群环境</a:t>
            </a:r>
            <a:endParaRPr lang="en-US" altLang="zh-CN" sz="2000" dirty="0"/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159055B3-C915-43AC-B873-F63B068968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D0C10218-CE10-4240-B815-CB909E993C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241" y="1938528"/>
            <a:ext cx="5785522" cy="32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0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03"/>
    </mc:Choice>
    <mc:Fallback xmlns="">
      <p:transition spd="slow" advTm="35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实验目的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28A7BE-523D-4612-B856-F311A4CF4D39}"/>
              </a:ext>
            </a:extLst>
          </p:cNvPr>
          <p:cNvSpPr txBox="1"/>
          <p:nvPr/>
        </p:nvSpPr>
        <p:spPr>
          <a:xfrm>
            <a:off x="933822" y="149301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通过本次实验，你应该：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3C5AA0-5D66-4A0F-83E0-0E6CA2AC00D2}"/>
              </a:ext>
            </a:extLst>
          </p:cNvPr>
          <p:cNvSpPr/>
          <p:nvPr/>
        </p:nvSpPr>
        <p:spPr>
          <a:xfrm>
            <a:off x="1001021" y="5174033"/>
            <a:ext cx="51629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实验预估耗时较长，你可以在课后继续完成。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726C393-A148-4BEE-81AA-A7A1A8B957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8179648-4045-44C4-9021-A4608BEDFF6A}"/>
              </a:ext>
            </a:extLst>
          </p:cNvPr>
          <p:cNvSpPr txBox="1"/>
          <p:nvPr/>
        </p:nvSpPr>
        <p:spPr>
          <a:xfrm>
            <a:off x="1730671" y="2280160"/>
            <a:ext cx="5618846" cy="2814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搭建</a:t>
            </a:r>
            <a:r>
              <a:rPr lang="en-US" altLang="zh-CN" sz="2000" dirty="0"/>
              <a:t>Linux</a:t>
            </a:r>
            <a:r>
              <a:rPr lang="zh-CN" altLang="en-US" sz="2000" dirty="0"/>
              <a:t>系统环境，了解云服务器相关知识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掌握</a:t>
            </a:r>
            <a:r>
              <a:rPr lang="en-US" altLang="zh-CN" sz="2000" dirty="0"/>
              <a:t>Linux</a:t>
            </a:r>
            <a:r>
              <a:rPr lang="zh-CN" altLang="en-US" sz="2000" dirty="0"/>
              <a:t>基本知识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初步熟悉 </a:t>
            </a:r>
            <a:r>
              <a:rPr lang="en-US" altLang="zh-CN" sz="2000" dirty="0"/>
              <a:t>Hadoop &amp; Spark </a:t>
            </a:r>
            <a:r>
              <a:rPr lang="zh-CN" altLang="en-US" sz="2000" dirty="0"/>
              <a:t>编程环境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组内合作完成 </a:t>
            </a:r>
            <a:r>
              <a:rPr lang="en-US" altLang="zh-CN" sz="2000" dirty="0"/>
              <a:t>Hadoop &amp; Spark </a:t>
            </a:r>
            <a:r>
              <a:rPr lang="zh-CN" altLang="en-US" sz="2000" dirty="0"/>
              <a:t>单机版环境搭建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组内合作完成 </a:t>
            </a:r>
            <a:r>
              <a:rPr lang="en-US" altLang="zh-CN" sz="2000" dirty="0"/>
              <a:t>Hadoop &amp; Spark </a:t>
            </a:r>
            <a:r>
              <a:rPr lang="zh-CN" altLang="en-US" sz="2000" dirty="0"/>
              <a:t>分布式环境搭建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8944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37"/>
    </mc:Choice>
    <mc:Fallback xmlns="">
      <p:transition spd="slow" advTm="44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7805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下载</a:t>
            </a:r>
            <a:r>
              <a:rPr lang="en-US" altLang="zh-CN" sz="2400" dirty="0"/>
              <a:t>Github</a:t>
            </a:r>
            <a:r>
              <a:rPr lang="zh-CN" altLang="en-US" sz="2400" dirty="0"/>
              <a:t>项目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D088326-3818-4835-AD62-B048C420A0D8}"/>
              </a:ext>
            </a:extLst>
          </p:cNvPr>
          <p:cNvSpPr/>
          <p:nvPr/>
        </p:nvSpPr>
        <p:spPr>
          <a:xfrm>
            <a:off x="1501833" y="22726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hlinkClick r:id="rId4"/>
              </a:rPr>
              <a:t>https://github.com/Wanghui-Huang/CQU_bigdata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02F5C5-4786-4F5D-9357-36CEF5D12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481" y="2810080"/>
            <a:ext cx="6832955" cy="3312000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3BF9D3-8C31-44E6-B930-9A8DC445073E}"/>
              </a:ext>
            </a:extLst>
          </p:cNvPr>
          <p:cNvCxnSpPr>
            <a:cxnSpLocks/>
          </p:cNvCxnSpPr>
          <p:nvPr/>
        </p:nvCxnSpPr>
        <p:spPr>
          <a:xfrm>
            <a:off x="6799811" y="2544778"/>
            <a:ext cx="412289" cy="3447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7288E4B-C1FE-468E-9461-B856BE364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5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50"/>
    </mc:Choice>
    <mc:Fallback xmlns="">
      <p:transition spd="slow" advTm="8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96350" y="1255923"/>
            <a:ext cx="9037550" cy="1697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2. </a:t>
            </a:r>
            <a:r>
              <a:rPr lang="zh-CN" altLang="en-US" sz="2400" dirty="0"/>
              <a:t>打开目录 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 err="1"/>
              <a:t>CQU_bigdata</a:t>
            </a:r>
            <a:r>
              <a:rPr lang="en-US" altLang="zh-CN" sz="2400" dirty="0"/>
              <a:t>/Experiment/Ex0_HelloLinux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400" dirty="0" err="1"/>
              <a:t>CQU_bigdata</a:t>
            </a:r>
            <a:r>
              <a:rPr lang="en-US" altLang="zh-CN" sz="2400" dirty="0"/>
              <a:t>/Experiment/Ex1_SettingUpEnvironment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B157D57-A028-474C-8BE0-5A51C6B719A8}"/>
              </a:ext>
            </a:extLst>
          </p:cNvPr>
          <p:cNvSpPr/>
          <p:nvPr/>
        </p:nvSpPr>
        <p:spPr>
          <a:xfrm>
            <a:off x="1668066" y="4846601"/>
            <a:ext cx="6096000" cy="9662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ex0.md/ex1.md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/>
              <a:t>实验指导手册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ex0.pptx/ex1.pptx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 </a:t>
            </a:r>
            <a:r>
              <a:rPr lang="zh-CN" altLang="en-US" dirty="0"/>
              <a:t>实验简单讲解介绍</a:t>
            </a:r>
            <a:r>
              <a:rPr lang="en-US" altLang="zh-CN" dirty="0"/>
              <a:t>ppt</a:t>
            </a:r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14C3677-C2F5-4D84-9034-78E782AE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8550" y="3429000"/>
            <a:ext cx="8515350" cy="1247775"/>
          </a:xfrm>
          <a:prstGeom prst="rect">
            <a:avLst/>
          </a:prstGeom>
        </p:spPr>
      </p:pic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5C147E4-5B5A-4630-BE5F-96A2C32AD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4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804"/>
    </mc:Choice>
    <mc:Fallback xmlns="">
      <p:transition spd="slow" advTm="62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实验事项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900AE0-B4C6-4242-8959-839E8AC6D3CB}"/>
              </a:ext>
            </a:extLst>
          </p:cNvPr>
          <p:cNvSpPr/>
          <p:nvPr/>
        </p:nvSpPr>
        <p:spPr>
          <a:xfrm>
            <a:off x="1242319" y="1723445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本次实验，注意事项如下：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4C8E52-0CC0-4B55-92FA-2447141E2717}"/>
              </a:ext>
            </a:extLst>
          </p:cNvPr>
          <p:cNvSpPr txBox="1"/>
          <p:nvPr/>
        </p:nvSpPr>
        <p:spPr>
          <a:xfrm>
            <a:off x="1669948" y="2700777"/>
            <a:ext cx="8852103" cy="2203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组队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请自行选择沟通组成</a:t>
            </a:r>
            <a:r>
              <a:rPr lang="en-US" altLang="zh-CN" dirty="0"/>
              <a:t>2~3</a:t>
            </a:r>
            <a:r>
              <a:rPr lang="zh-CN" altLang="en-US" dirty="0"/>
              <a:t>人小队，并推选组长。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报告 ：</a:t>
            </a:r>
            <a:r>
              <a:rPr lang="zh-CN" altLang="en-US" dirty="0"/>
              <a:t>根据选择的搭建方式进行报告撰写，每组一份即可。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答疑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原则上助教和老师不直接参与答疑，需要组员之间充分沟通后再寻求帮助</a:t>
            </a:r>
            <a:endParaRPr lang="en-US" altLang="zh-CN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B5D47DA-D5AC-497D-BE38-2A700BDC7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8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267"/>
    </mc:Choice>
    <mc:Fallback xmlns="">
      <p:transition spd="slow" advTm="71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439</Words>
  <Application>Microsoft Office PowerPoint</Application>
  <PresentationFormat>宽屏</PresentationFormat>
  <Paragraphs>48</Paragraphs>
  <Slides>7</Slides>
  <Notes>4</Notes>
  <HiddenSlides>0</HiddenSlides>
  <MMClips>5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仿宋</vt:lpstr>
      <vt:lpstr>微软雅黑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Wanghui Huang</dc:creator>
  <cp:lastModifiedBy>Han Shichen</cp:lastModifiedBy>
  <cp:revision>31</cp:revision>
  <dcterms:created xsi:type="dcterms:W3CDTF">2020-07-23T01:52:27Z</dcterms:created>
  <dcterms:modified xsi:type="dcterms:W3CDTF">2022-10-15T15:22:41Z</dcterms:modified>
</cp:coreProperties>
</file>

<file path=docProps/thumbnail.jpeg>
</file>